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5" d="100"/>
          <a:sy n="95" d="100"/>
        </p:scale>
        <p:origin x="163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EC728E-2BDE-46BF-B19E-7EDCFE10555C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6D0124-45D5-4F53-9376-E8B387D01F10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Dit project duurt 16 weken</a:t>
          </a:r>
          <a:endParaRPr lang="en-US"/>
        </a:p>
      </dgm:t>
    </dgm:pt>
    <dgm:pt modelId="{31DB8D6A-EA0D-4ACA-B333-38C49E591B90}" type="parTrans" cxnId="{21C39B98-6C58-4C6F-BF79-F6752ABCD6D4}">
      <dgm:prSet/>
      <dgm:spPr/>
      <dgm:t>
        <a:bodyPr/>
        <a:lstStyle/>
        <a:p>
          <a:endParaRPr lang="en-US"/>
        </a:p>
      </dgm:t>
    </dgm:pt>
    <dgm:pt modelId="{6B6B97E3-9006-46CF-BBA2-CA599E5AC04B}" type="sibTrans" cxnId="{21C39B98-6C58-4C6F-BF79-F6752ABCD6D4}">
      <dgm:prSet/>
      <dgm:spPr/>
      <dgm:t>
        <a:bodyPr/>
        <a:lstStyle/>
        <a:p>
          <a:endParaRPr lang="en-US"/>
        </a:p>
      </dgm:t>
    </dgm:pt>
    <dgm:pt modelId="{8F9E7F19-029E-4CF2-A5B6-2CCAF4DE5D76}">
      <dgm:prSet/>
      <dgm:spPr/>
      <dgm:t>
        <a:bodyPr/>
        <a:lstStyle/>
        <a:p>
          <a:pPr>
            <a:lnSpc>
              <a:spcPct val="100000"/>
            </a:lnSpc>
          </a:pPr>
          <a:r>
            <a:rPr lang="nl-NL"/>
            <a:t>Het project is na de stage</a:t>
          </a:r>
          <a:endParaRPr lang="en-US"/>
        </a:p>
      </dgm:t>
    </dgm:pt>
    <dgm:pt modelId="{9C22D114-9479-4B7A-AA6B-46D8ED9A6F7B}" type="parTrans" cxnId="{A4907DC2-75F0-42F5-A8DC-03C4B2AE4C8E}">
      <dgm:prSet/>
      <dgm:spPr/>
      <dgm:t>
        <a:bodyPr/>
        <a:lstStyle/>
        <a:p>
          <a:endParaRPr lang="en-US"/>
        </a:p>
      </dgm:t>
    </dgm:pt>
    <dgm:pt modelId="{DAAE86A1-E191-4D65-8EC8-1B37F5FB4B78}" type="sibTrans" cxnId="{A4907DC2-75F0-42F5-A8DC-03C4B2AE4C8E}">
      <dgm:prSet/>
      <dgm:spPr/>
      <dgm:t>
        <a:bodyPr/>
        <a:lstStyle/>
        <a:p>
          <a:endParaRPr lang="en-US"/>
        </a:p>
      </dgm:t>
    </dgm:pt>
    <dgm:pt modelId="{CB3FB041-80D2-4694-A92B-A29A5F569E91}" type="pres">
      <dgm:prSet presAssocID="{59EC728E-2BDE-46BF-B19E-7EDCFE10555C}" presName="root" presStyleCnt="0">
        <dgm:presLayoutVars>
          <dgm:dir/>
          <dgm:resizeHandles val="exact"/>
        </dgm:presLayoutVars>
      </dgm:prSet>
      <dgm:spPr/>
    </dgm:pt>
    <dgm:pt modelId="{7AD965B0-7819-4669-B2CF-E768BE505731}" type="pres">
      <dgm:prSet presAssocID="{1F6D0124-45D5-4F53-9376-E8B387D01F10}" presName="compNode" presStyleCnt="0"/>
      <dgm:spPr/>
    </dgm:pt>
    <dgm:pt modelId="{14839493-1F28-4FB1-BF2D-C6A18A2E5BD3}" type="pres">
      <dgm:prSet presAssocID="{1F6D0124-45D5-4F53-9376-E8B387D01F1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Vinkje"/>
        </a:ext>
      </dgm:extLst>
    </dgm:pt>
    <dgm:pt modelId="{390371D5-0888-4B0D-AF30-376D7F9D1F87}" type="pres">
      <dgm:prSet presAssocID="{1F6D0124-45D5-4F53-9376-E8B387D01F10}" presName="spaceRect" presStyleCnt="0"/>
      <dgm:spPr/>
    </dgm:pt>
    <dgm:pt modelId="{2D184271-8EEB-4DE6-84EB-0217D490A062}" type="pres">
      <dgm:prSet presAssocID="{1F6D0124-45D5-4F53-9376-E8B387D01F10}" presName="textRect" presStyleLbl="revTx" presStyleIdx="0" presStyleCnt="2">
        <dgm:presLayoutVars>
          <dgm:chMax val="1"/>
          <dgm:chPref val="1"/>
        </dgm:presLayoutVars>
      </dgm:prSet>
      <dgm:spPr/>
    </dgm:pt>
    <dgm:pt modelId="{5AFC72CE-19B2-4B66-AE36-FC737D6CADA1}" type="pres">
      <dgm:prSet presAssocID="{6B6B97E3-9006-46CF-BBA2-CA599E5AC04B}" presName="sibTrans" presStyleCnt="0"/>
      <dgm:spPr/>
    </dgm:pt>
    <dgm:pt modelId="{BFB022BD-CBBC-4914-93CD-31F0D73BD210}" type="pres">
      <dgm:prSet presAssocID="{8F9E7F19-029E-4CF2-A5B6-2CCAF4DE5D76}" presName="compNode" presStyleCnt="0"/>
      <dgm:spPr/>
    </dgm:pt>
    <dgm:pt modelId="{C81EBBC0-D795-4C0E-86F2-0784878D29CC}" type="pres">
      <dgm:prSet presAssocID="{8F9E7F19-029E-4CF2-A5B6-2CCAF4DE5D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anddruk"/>
        </a:ext>
      </dgm:extLst>
    </dgm:pt>
    <dgm:pt modelId="{864CFAB5-EC0E-40DB-B4FD-3B6D1B1BEF2A}" type="pres">
      <dgm:prSet presAssocID="{8F9E7F19-029E-4CF2-A5B6-2CCAF4DE5D76}" presName="spaceRect" presStyleCnt="0"/>
      <dgm:spPr/>
    </dgm:pt>
    <dgm:pt modelId="{867001CB-DD9A-4E0B-AA08-8E7633D6B5A8}" type="pres">
      <dgm:prSet presAssocID="{8F9E7F19-029E-4CF2-A5B6-2CCAF4DE5D7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40A5D3D-7CBD-403B-8982-E6D62A924788}" type="presOf" srcId="{1F6D0124-45D5-4F53-9376-E8B387D01F10}" destId="{2D184271-8EEB-4DE6-84EB-0217D490A062}" srcOrd="0" destOrd="0" presId="urn:microsoft.com/office/officeart/2018/2/layout/IconLabelList"/>
    <dgm:cxn modelId="{21C39B98-6C58-4C6F-BF79-F6752ABCD6D4}" srcId="{59EC728E-2BDE-46BF-B19E-7EDCFE10555C}" destId="{1F6D0124-45D5-4F53-9376-E8B387D01F10}" srcOrd="0" destOrd="0" parTransId="{31DB8D6A-EA0D-4ACA-B333-38C49E591B90}" sibTransId="{6B6B97E3-9006-46CF-BBA2-CA599E5AC04B}"/>
    <dgm:cxn modelId="{8CD2E9A6-3199-4E3D-94A2-0AB7505D6B40}" type="presOf" srcId="{8F9E7F19-029E-4CF2-A5B6-2CCAF4DE5D76}" destId="{867001CB-DD9A-4E0B-AA08-8E7633D6B5A8}" srcOrd="0" destOrd="0" presId="urn:microsoft.com/office/officeart/2018/2/layout/IconLabelList"/>
    <dgm:cxn modelId="{A4907DC2-75F0-42F5-A8DC-03C4B2AE4C8E}" srcId="{59EC728E-2BDE-46BF-B19E-7EDCFE10555C}" destId="{8F9E7F19-029E-4CF2-A5B6-2CCAF4DE5D76}" srcOrd="1" destOrd="0" parTransId="{9C22D114-9479-4B7A-AA6B-46D8ED9A6F7B}" sibTransId="{DAAE86A1-E191-4D65-8EC8-1B37F5FB4B78}"/>
    <dgm:cxn modelId="{3567F8E8-5C7B-4E4E-AABD-43D16EFF4F3A}" type="presOf" srcId="{59EC728E-2BDE-46BF-B19E-7EDCFE10555C}" destId="{CB3FB041-80D2-4694-A92B-A29A5F569E91}" srcOrd="0" destOrd="0" presId="urn:microsoft.com/office/officeart/2018/2/layout/IconLabelList"/>
    <dgm:cxn modelId="{BCC379BB-CE4F-47E4-8DCF-AFCF9E227200}" type="presParOf" srcId="{CB3FB041-80D2-4694-A92B-A29A5F569E91}" destId="{7AD965B0-7819-4669-B2CF-E768BE505731}" srcOrd="0" destOrd="0" presId="urn:microsoft.com/office/officeart/2018/2/layout/IconLabelList"/>
    <dgm:cxn modelId="{8817C856-1309-44B1-B916-D9E095E14732}" type="presParOf" srcId="{7AD965B0-7819-4669-B2CF-E768BE505731}" destId="{14839493-1F28-4FB1-BF2D-C6A18A2E5BD3}" srcOrd="0" destOrd="0" presId="urn:microsoft.com/office/officeart/2018/2/layout/IconLabelList"/>
    <dgm:cxn modelId="{58E438D9-A7D7-4296-B55D-77F33B2464F7}" type="presParOf" srcId="{7AD965B0-7819-4669-B2CF-E768BE505731}" destId="{390371D5-0888-4B0D-AF30-376D7F9D1F87}" srcOrd="1" destOrd="0" presId="urn:microsoft.com/office/officeart/2018/2/layout/IconLabelList"/>
    <dgm:cxn modelId="{3844C9B9-626E-40FB-85C8-8E95BE7AC621}" type="presParOf" srcId="{7AD965B0-7819-4669-B2CF-E768BE505731}" destId="{2D184271-8EEB-4DE6-84EB-0217D490A062}" srcOrd="2" destOrd="0" presId="urn:microsoft.com/office/officeart/2018/2/layout/IconLabelList"/>
    <dgm:cxn modelId="{705EF55F-4102-4674-A8B1-2B2B6AC184FE}" type="presParOf" srcId="{CB3FB041-80D2-4694-A92B-A29A5F569E91}" destId="{5AFC72CE-19B2-4B66-AE36-FC737D6CADA1}" srcOrd="1" destOrd="0" presId="urn:microsoft.com/office/officeart/2018/2/layout/IconLabelList"/>
    <dgm:cxn modelId="{D0075800-3858-49E0-916C-D026F9C98A0B}" type="presParOf" srcId="{CB3FB041-80D2-4694-A92B-A29A5F569E91}" destId="{BFB022BD-CBBC-4914-93CD-31F0D73BD210}" srcOrd="2" destOrd="0" presId="urn:microsoft.com/office/officeart/2018/2/layout/IconLabelList"/>
    <dgm:cxn modelId="{E777CAA5-3FAF-433C-89B0-13A75E9A0DAE}" type="presParOf" srcId="{BFB022BD-CBBC-4914-93CD-31F0D73BD210}" destId="{C81EBBC0-D795-4C0E-86F2-0784878D29CC}" srcOrd="0" destOrd="0" presId="urn:microsoft.com/office/officeart/2018/2/layout/IconLabelList"/>
    <dgm:cxn modelId="{3709BE5A-FBAE-4813-B11F-9C6661F35914}" type="presParOf" srcId="{BFB022BD-CBBC-4914-93CD-31F0D73BD210}" destId="{864CFAB5-EC0E-40DB-B4FD-3B6D1B1BEF2A}" srcOrd="1" destOrd="0" presId="urn:microsoft.com/office/officeart/2018/2/layout/IconLabelList"/>
    <dgm:cxn modelId="{43325934-B86E-4244-8DD9-F11724AC59E2}" type="presParOf" srcId="{BFB022BD-CBBC-4914-93CD-31F0D73BD210}" destId="{867001CB-DD9A-4E0B-AA08-8E7633D6B5A8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39493-1F28-4FB1-BF2D-C6A18A2E5BD3}">
      <dsp:nvSpPr>
        <dsp:cNvPr id="0" name=""/>
        <dsp:cNvSpPr/>
      </dsp:nvSpPr>
      <dsp:spPr>
        <a:xfrm>
          <a:off x="1900200" y="444981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184271-8EEB-4DE6-84EB-0217D490A062}">
      <dsp:nvSpPr>
        <dsp:cNvPr id="0" name=""/>
        <dsp:cNvSpPr/>
      </dsp:nvSpPr>
      <dsp:spPr>
        <a:xfrm>
          <a:off x="712199" y="28591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Dit project duurt 16 weken</a:t>
          </a:r>
          <a:endParaRPr lang="en-US" sz="2600" kern="1200"/>
        </a:p>
      </dsp:txBody>
      <dsp:txXfrm>
        <a:off x="712199" y="2859143"/>
        <a:ext cx="4320000" cy="720000"/>
      </dsp:txXfrm>
    </dsp:sp>
    <dsp:sp modelId="{C81EBBC0-D795-4C0E-86F2-0784878D29CC}">
      <dsp:nvSpPr>
        <dsp:cNvPr id="0" name=""/>
        <dsp:cNvSpPr/>
      </dsp:nvSpPr>
      <dsp:spPr>
        <a:xfrm>
          <a:off x="6976200" y="444981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7001CB-DD9A-4E0B-AA08-8E7633D6B5A8}">
      <dsp:nvSpPr>
        <dsp:cNvPr id="0" name=""/>
        <dsp:cNvSpPr/>
      </dsp:nvSpPr>
      <dsp:spPr>
        <a:xfrm>
          <a:off x="5788200" y="2859143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600" kern="1200"/>
            <a:t>Het project is na de stage</a:t>
          </a:r>
          <a:endParaRPr lang="en-US" sz="2600" kern="1200"/>
        </a:p>
      </dsp:txBody>
      <dsp:txXfrm>
        <a:off x="5788200" y="2859143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944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sche 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6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 en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7731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eraat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4848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amkaartj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6695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0061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Afbeelding-ko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9315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4208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4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25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4242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743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5409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2112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96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405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01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AF61AA-5A98-4049-A93E-477E5505141A}" type="datetimeFigureOut">
              <a:rPr lang="en-US" smtClean="0"/>
              <a:pPr/>
              <a:t>9/22/2023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850FF-6169-4056-8077-06FFA93A5366}" type="slidenum">
              <a:rPr lang="en-US" smtClean="0"/>
              <a:pPr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5448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 descr="Maths And Science Formulae">
            <a:extLst>
              <a:ext uri="{FF2B5EF4-FFF2-40B4-BE49-F238E27FC236}">
                <a16:creationId xmlns:a16="http://schemas.microsoft.com/office/drawing/2014/main" id="{A2FC7674-1D38-950D-8E05-9ADAC92D1C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t="279" r="-1" b="-1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A7968C23-6673-8D5B-2097-04EE2C367E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6275" y="1167319"/>
            <a:ext cx="10190071" cy="2034053"/>
          </a:xfrm>
        </p:spPr>
        <p:txBody>
          <a:bodyPr anchor="b">
            <a:normAutofit/>
          </a:bodyPr>
          <a:lstStyle/>
          <a:p>
            <a:r>
              <a:rPr lang="nl-NL" sz="8000" dirty="0">
                <a:solidFill>
                  <a:srgbClr val="FFFFFF"/>
                </a:solidFill>
              </a:rPr>
              <a:t>Project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92F4EDD5-FBEC-69D1-7E58-53A05B8295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8708" y="1856479"/>
            <a:ext cx="9781327" cy="887671"/>
          </a:xfrm>
        </p:spPr>
        <p:txBody>
          <a:bodyPr anchor="t">
            <a:normAutofit/>
          </a:bodyPr>
          <a:lstStyle/>
          <a:p>
            <a:endParaRPr lang="nl-NL" sz="2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333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6D80C6-C71C-FAE0-D75D-B952F0DDB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NL" dirty="0"/>
              <a:t>Projectdossier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CA6DC43-EBA9-202C-A33E-755DDB076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nl-NL" dirty="0"/>
              <a:t>Aan het einden van een project word een projectdossier maken (dat is een document waar de documentatie van het project in zit projectevaluatie en de projectoriëntatie).</a:t>
            </a:r>
          </a:p>
        </p:txBody>
      </p:sp>
      <p:pic>
        <p:nvPicPr>
          <p:cNvPr id="9218" name="Picture 2" descr="What Is a Project: Definition, Types, Key Features and More [Updated] |  Simplilearn">
            <a:extLst>
              <a:ext uri="{FF2B5EF4-FFF2-40B4-BE49-F238E27FC236}">
                <a16:creationId xmlns:a16="http://schemas.microsoft.com/office/drawing/2014/main" id="{387F6A43-6A0C-E234-3691-CB3D141147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67" r="10104" b="-1"/>
          <a:stretch/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69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FB90B7-198F-B5A0-A3BD-A7CB58D01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760" y="764373"/>
            <a:ext cx="6832600" cy="1293028"/>
          </a:xfrm>
        </p:spPr>
        <p:txBody>
          <a:bodyPr>
            <a:normAutofit/>
          </a:bodyPr>
          <a:lstStyle/>
          <a:p>
            <a:r>
              <a:rPr lang="nl-NL" dirty="0"/>
              <a:t>Einden zijn er nog vragen?</a:t>
            </a:r>
            <a:endParaRPr lang="nl-NL"/>
          </a:p>
        </p:txBody>
      </p:sp>
      <p:pic>
        <p:nvPicPr>
          <p:cNvPr id="8196" name="Picture 4" descr="Q En Een Concept Geel Vraagteken Dat Te Midden Van Zwarte Vraagtekens Op  Zwarte Achtergrond Gloeit Stockfoto en meer beelden van Vraagteken - iStock">
            <a:extLst>
              <a:ext uri="{FF2B5EF4-FFF2-40B4-BE49-F238E27FC236}">
                <a16:creationId xmlns:a16="http://schemas.microsoft.com/office/drawing/2014/main" id="{9FF6530D-B462-1A81-B95A-AC9DBEC449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1" r="6766" b="-1"/>
          <a:stretch/>
        </p:blipFill>
        <p:spPr bwMode="auto">
          <a:xfrm>
            <a:off x="2374837" y="2529029"/>
            <a:ext cx="3892783" cy="2539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Vraagteken Vraag Reactie Search - Gratis afbeelding op Pixabay - Pixabay">
            <a:extLst>
              <a:ext uri="{FF2B5EF4-FFF2-40B4-BE49-F238E27FC236}">
                <a16:creationId xmlns:a16="http://schemas.microsoft.com/office/drawing/2014/main" id="{5016BDB7-0931-E8D3-A5BF-567381CA21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47" r="1" b="31828"/>
          <a:stretch/>
        </p:blipFill>
        <p:spPr bwMode="auto">
          <a:xfrm>
            <a:off x="7861238" y="3588301"/>
            <a:ext cx="3644962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 descr="540+ Emoticon Smiley Face Asking Confusion Illustraties, royalty-free  vector illustraties en clip-art - iStock">
            <a:extLst>
              <a:ext uri="{FF2B5EF4-FFF2-40B4-BE49-F238E27FC236}">
                <a16:creationId xmlns:a16="http://schemas.microsoft.com/office/drawing/2014/main" id="{DA1C3542-C04E-85E0-BB90-6F3C56612AD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5576" y="460223"/>
            <a:ext cx="205740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61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E8948F7-B239-3780-6A33-390EEF8934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>
            <a:normAutofit/>
          </a:bodyPr>
          <a:lstStyle/>
          <a:p>
            <a:pPr algn="ctr"/>
            <a:r>
              <a:rPr lang="nl-NL" sz="4800" dirty="0"/>
              <a:t>Inleiding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4454CA-8649-0C54-291D-467AC76D5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Hoeveel projecten krijg je?</a:t>
            </a:r>
          </a:p>
          <a:p>
            <a:r>
              <a:rPr lang="nl-NL" dirty="0"/>
              <a:t> Hoeveel projecten zijn er in leer jaar 1?</a:t>
            </a:r>
          </a:p>
          <a:p>
            <a:r>
              <a:rPr lang="nl-NL" dirty="0"/>
              <a:t>Hoeveel projecten zijn er in leer jaar 2?</a:t>
            </a:r>
          </a:p>
          <a:p>
            <a:r>
              <a:rPr lang="nl-NL" dirty="0"/>
              <a:t>Hoeveel projecten zijn er in leer jaar 3?</a:t>
            </a:r>
          </a:p>
          <a:p>
            <a:r>
              <a:rPr lang="nl-NL" dirty="0"/>
              <a:t>Hoeveel projecten zijn er in leer jaar 4?</a:t>
            </a:r>
          </a:p>
          <a:p>
            <a:r>
              <a:rPr lang="nl-NL" dirty="0"/>
              <a:t>Wat is de scrummethode?</a:t>
            </a:r>
          </a:p>
          <a:p>
            <a:r>
              <a:rPr lang="nl-NL" dirty="0"/>
              <a:t>Wat zijn sprints?</a:t>
            </a:r>
          </a:p>
          <a:p>
            <a:r>
              <a:rPr lang="nl-NL" dirty="0"/>
              <a:t>Wat is </a:t>
            </a:r>
            <a:r>
              <a:rPr lang="nl-NL"/>
              <a:t>een projectdossier?</a:t>
            </a:r>
            <a:endParaRPr lang="nl-NL" dirty="0"/>
          </a:p>
          <a:p>
            <a:r>
              <a:rPr lang="nl-NL" dirty="0"/>
              <a:t>Einden zijn er nog vragen?</a:t>
            </a:r>
          </a:p>
          <a:p>
            <a:endParaRPr lang="nl-NL" dirty="0"/>
          </a:p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574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C10B53-D7C6-EA6A-89ED-726C1443F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4000" dirty="0"/>
              <a:t>In de opleiding krijg je 7 of 8 projecten</a:t>
            </a:r>
          </a:p>
        </p:txBody>
      </p:sp>
      <p:pic>
        <p:nvPicPr>
          <p:cNvPr id="1026" name="Picture 2" descr="What is Project Management? [Infographic] | Elmhurst University">
            <a:extLst>
              <a:ext uri="{FF2B5EF4-FFF2-40B4-BE49-F238E27FC236}">
                <a16:creationId xmlns:a16="http://schemas.microsoft.com/office/drawing/2014/main" id="{F461098B-DB6A-2AB0-1551-3B831A8F4E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21" r="23088" b="-1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5691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1EE075-05D8-0FE2-E9BF-A133369F7F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4987809" cy="1664573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nl-NL" sz="3700" dirty="0"/>
              <a:t>Leer jaar 1 heeft elke periode een project</a:t>
            </a:r>
          </a:p>
        </p:txBody>
      </p:sp>
      <p:sp>
        <p:nvSpPr>
          <p:cNvPr id="2054" name="Content Placeholder 2053">
            <a:extLst>
              <a:ext uri="{FF2B5EF4-FFF2-40B4-BE49-F238E27FC236}">
                <a16:creationId xmlns:a16="http://schemas.microsoft.com/office/drawing/2014/main" id="{C1AC3E13-B79A-2E78-A595-9FD6E5424D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4987488" cy="3728613"/>
          </a:xfrm>
        </p:spPr>
        <p:txBody>
          <a:bodyPr>
            <a:normAutofit/>
          </a:bodyPr>
          <a:lstStyle/>
          <a:p>
            <a:r>
              <a:rPr lang="en-US" sz="1800" dirty="0" err="1"/>
              <a:t>Een</a:t>
            </a:r>
            <a:r>
              <a:rPr lang="en-US" sz="1800" dirty="0"/>
              <a:t> </a:t>
            </a:r>
            <a:r>
              <a:rPr lang="en-US" sz="1800" dirty="0" err="1"/>
              <a:t>periode</a:t>
            </a:r>
            <a:r>
              <a:rPr lang="en-US" sz="1800" dirty="0"/>
              <a:t> </a:t>
            </a:r>
            <a:r>
              <a:rPr lang="en-US" sz="1800" dirty="0" err="1"/>
              <a:t>duurt</a:t>
            </a:r>
            <a:r>
              <a:rPr lang="en-US" sz="1800" dirty="0"/>
              <a:t> 10 </a:t>
            </a:r>
            <a:r>
              <a:rPr lang="en-US" sz="1800" dirty="0" err="1"/>
              <a:t>weken</a:t>
            </a:r>
            <a:r>
              <a:rPr lang="en-US" sz="1800" dirty="0"/>
              <a:t> </a:t>
            </a:r>
            <a:r>
              <a:rPr lang="en-US" sz="1800" dirty="0" err="1"/>
              <a:t>en</a:t>
            </a:r>
            <a:r>
              <a:rPr lang="en-US" sz="1800" dirty="0"/>
              <a:t> het </a:t>
            </a:r>
            <a:r>
              <a:rPr lang="en-US" sz="1800" dirty="0" err="1"/>
              <a:t>eerste</a:t>
            </a:r>
            <a:r>
              <a:rPr lang="en-US" sz="1800" dirty="0"/>
              <a:t> </a:t>
            </a:r>
            <a:r>
              <a:rPr lang="en-US" sz="1800" dirty="0" err="1"/>
              <a:t>jaar</a:t>
            </a:r>
            <a:r>
              <a:rPr lang="en-US" sz="1800" dirty="0"/>
              <a:t> </a:t>
            </a:r>
            <a:r>
              <a:rPr lang="en-US" sz="1800" dirty="0" err="1"/>
              <a:t>heeft</a:t>
            </a:r>
            <a:r>
              <a:rPr lang="en-US" sz="1800" dirty="0"/>
              <a:t> 4 </a:t>
            </a:r>
            <a:r>
              <a:rPr lang="en-US" sz="1800" dirty="0" err="1"/>
              <a:t>periode</a:t>
            </a:r>
            <a:r>
              <a:rPr lang="en-US" sz="1800" dirty="0"/>
              <a:t> </a:t>
            </a:r>
            <a:r>
              <a:rPr lang="en-US" sz="1800" dirty="0" err="1"/>
              <a:t>dus</a:t>
            </a:r>
            <a:r>
              <a:rPr lang="en-US" sz="1800" dirty="0"/>
              <a:t> 4 </a:t>
            </a:r>
            <a:r>
              <a:rPr lang="en-US" sz="1800" dirty="0" err="1"/>
              <a:t>projecten</a:t>
            </a:r>
            <a:r>
              <a:rPr lang="en-US" sz="1800" dirty="0"/>
              <a:t>.</a:t>
            </a:r>
          </a:p>
        </p:txBody>
      </p:sp>
      <p:pic>
        <p:nvPicPr>
          <p:cNvPr id="2050" name="Picture 2" descr="How to Manage Project Environment From Initiation to Close">
            <a:extLst>
              <a:ext uri="{FF2B5EF4-FFF2-40B4-BE49-F238E27FC236}">
                <a16:creationId xmlns:a16="http://schemas.microsoft.com/office/drawing/2014/main" id="{1BCAB6B2-E581-4B36-7C08-03EDF312D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03" r="18397"/>
          <a:stretch/>
        </p:blipFill>
        <p:spPr bwMode="auto">
          <a:xfrm>
            <a:off x="6508749" y="862806"/>
            <a:ext cx="5132388" cy="5132388"/>
          </a:xfrm>
          <a:custGeom>
            <a:avLst/>
            <a:gdLst/>
            <a:ahLst/>
            <a:cxnLst/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4707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99052A-1F2E-679C-F218-81E58FB3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nl-NL" dirty="0"/>
              <a:t>Het tweede jaar is er 1 groot project</a:t>
            </a:r>
          </a:p>
        </p:txBody>
      </p:sp>
      <p:graphicFrame>
        <p:nvGraphicFramePr>
          <p:cNvPr id="3076" name="Tijdelijke aanduiding voor inhoud 2">
            <a:extLst>
              <a:ext uri="{FF2B5EF4-FFF2-40B4-BE49-F238E27FC236}">
                <a16:creationId xmlns:a16="http://schemas.microsoft.com/office/drawing/2014/main" id="{9BF51D43-B962-B339-AC79-2A7D6A5B225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85800" y="2194560"/>
          <a:ext cx="10820400" cy="4024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0448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A236C4-3375-9A24-20EB-80671F43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NL" dirty="0"/>
              <a:t>Leer jaar 3 heeft 2 projecten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98A8B34-79F6-EA12-7E42-5622F58424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3" y="2194560"/>
            <a:ext cx="5816600" cy="4024125"/>
          </a:xfrm>
        </p:spPr>
        <p:txBody>
          <a:bodyPr>
            <a:normAutofit/>
          </a:bodyPr>
          <a:lstStyle/>
          <a:p>
            <a:r>
              <a:rPr lang="nl-NL" dirty="0"/>
              <a:t>Deze projecten zijn op examenniveau</a:t>
            </a:r>
          </a:p>
        </p:txBody>
      </p:sp>
      <p:pic>
        <p:nvPicPr>
          <p:cNvPr id="4098" name="Picture 2" descr="Tips voor je examen">
            <a:extLst>
              <a:ext uri="{FF2B5EF4-FFF2-40B4-BE49-F238E27FC236}">
                <a16:creationId xmlns:a16="http://schemas.microsoft.com/office/drawing/2014/main" id="{314BDC07-11E3-DBE9-837C-DED1CF1D77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5" r="-1" b="-1"/>
          <a:stretch/>
        </p:blipFill>
        <p:spPr bwMode="auto">
          <a:xfrm>
            <a:off x="6985000" y="2501159"/>
            <a:ext cx="4521200" cy="341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74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7" name="Picture 5126">
            <a:extLst>
              <a:ext uri="{FF2B5EF4-FFF2-40B4-BE49-F238E27FC236}">
                <a16:creationId xmlns:a16="http://schemas.microsoft.com/office/drawing/2014/main" id="{CFD580F5-E7BF-4C1D-BEFD-4A4601EB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pic>
        <p:nvPicPr>
          <p:cNvPr id="5129" name="Picture 5128">
            <a:extLst>
              <a:ext uri="{FF2B5EF4-FFF2-40B4-BE49-F238E27FC236}">
                <a16:creationId xmlns:a16="http://schemas.microsoft.com/office/drawing/2014/main" id="{F0F06750-78FE-4472-8DA5-14CF3336F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5131" name="Rectangle 5130">
            <a:extLst>
              <a:ext uri="{FF2B5EF4-FFF2-40B4-BE49-F238E27FC236}">
                <a16:creationId xmlns:a16="http://schemas.microsoft.com/office/drawing/2014/main" id="{CA0807F3-44A3-4DB2-900D-12F1B5E0C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360126"/>
            <a:ext cx="12192000" cy="249787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EDCA7A-767B-F422-01F4-71709E2CA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698999"/>
            <a:ext cx="10820400" cy="82126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400"/>
              <a:t>Leer jaar 4 heeft 1 groot project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FCF41E5-A029-0438-88A6-05D820DAFF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950" y="5501045"/>
            <a:ext cx="10498524" cy="74048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800"/>
              <a:t>Dit project duurt 16 weken</a:t>
            </a:r>
          </a:p>
        </p:txBody>
      </p:sp>
      <p:sp>
        <p:nvSpPr>
          <p:cNvPr id="5133" name="Rounded Rectangle 6">
            <a:extLst>
              <a:ext uri="{FF2B5EF4-FFF2-40B4-BE49-F238E27FC236}">
                <a16:creationId xmlns:a16="http://schemas.microsoft.com/office/drawing/2014/main" id="{22329FF5-EA6E-4AF9-B328-A6C6E60B0D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27" y="712832"/>
            <a:ext cx="8924186" cy="347816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Project charter | Lean 6 Sigma">
            <a:extLst>
              <a:ext uri="{FF2B5EF4-FFF2-40B4-BE49-F238E27FC236}">
                <a16:creationId xmlns:a16="http://schemas.microsoft.com/office/drawing/2014/main" id="{8297B01E-8D5C-698E-629B-1A2B287E87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01" b="24518"/>
          <a:stretch/>
        </p:blipFill>
        <p:spPr bwMode="auto">
          <a:xfrm>
            <a:off x="948234" y="1128409"/>
            <a:ext cx="8447216" cy="2675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7882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1" name="Rectangle 6150">
            <a:extLst>
              <a:ext uri="{FF2B5EF4-FFF2-40B4-BE49-F238E27FC236}">
                <a16:creationId xmlns:a16="http://schemas.microsoft.com/office/drawing/2014/main" id="{8B836880-BF75-4385-9994-9270F8ACF1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53" name="Picture 6152">
            <a:extLst>
              <a:ext uri="{FF2B5EF4-FFF2-40B4-BE49-F238E27FC236}">
                <a16:creationId xmlns:a16="http://schemas.microsoft.com/office/drawing/2014/main" id="{26BCFBE2-C65F-42E3-A14A-5D04B9842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4568205-1F1E-65D4-643C-F178C9343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3306744" cy="1293028"/>
          </a:xfrm>
        </p:spPr>
        <p:txBody>
          <a:bodyPr>
            <a:normAutofit/>
          </a:bodyPr>
          <a:lstStyle/>
          <a:p>
            <a:r>
              <a:rPr lang="nl-NL" sz="2700"/>
              <a:t>scrummethode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70DE9B6-6977-EA77-C8CE-DF0AB21C1E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94560"/>
            <a:ext cx="3306742" cy="4024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1600" dirty="0"/>
              <a:t>Hoe werkt de scrummethode?</a:t>
            </a:r>
          </a:p>
          <a:p>
            <a:pPr marL="0" indent="0">
              <a:buNone/>
            </a:pPr>
            <a:r>
              <a:rPr lang="nl-NL" sz="1600" dirty="0"/>
              <a:t>Iedereen werkt in groepjes tussen de 4 en 6 mensen.</a:t>
            </a:r>
          </a:p>
          <a:p>
            <a:pPr marL="0" indent="0">
              <a:buNone/>
            </a:pPr>
            <a:r>
              <a:rPr lang="nl-NL" sz="1600" dirty="0"/>
              <a:t>Elk groep je heeft een scrummaster.</a:t>
            </a:r>
          </a:p>
          <a:p>
            <a:pPr marL="0" indent="0">
              <a:buNone/>
            </a:pPr>
            <a:r>
              <a:rPr lang="nl-NL" sz="1600" dirty="0"/>
              <a:t>Scrumbord.</a:t>
            </a:r>
          </a:p>
        </p:txBody>
      </p:sp>
      <p:sp>
        <p:nvSpPr>
          <p:cNvPr id="6155" name="Rounded Rectangle 14">
            <a:extLst>
              <a:ext uri="{FF2B5EF4-FFF2-40B4-BE49-F238E27FC236}">
                <a16:creationId xmlns:a16="http://schemas.microsoft.com/office/drawing/2014/main" id="{38D32B90-922C-4411-A898-3F03AA808A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6008" y="1066164"/>
            <a:ext cx="6765949" cy="5148371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6" name="Picture 2" descr="Het nut van een Scrum takenbord | Agilescrumgroup.nl">
            <a:extLst>
              <a:ext uri="{FF2B5EF4-FFF2-40B4-BE49-F238E27FC236}">
                <a16:creationId xmlns:a16="http://schemas.microsoft.com/office/drawing/2014/main" id="{B34DF6FB-804A-AFF7-80E0-31FA302B8B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23" r="5788" b="-1"/>
          <a:stretch/>
        </p:blipFill>
        <p:spPr bwMode="auto">
          <a:xfrm>
            <a:off x="4955339" y="1336566"/>
            <a:ext cx="6127287" cy="460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679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5" name="Rectangle 7174">
            <a:extLst>
              <a:ext uri="{FF2B5EF4-FFF2-40B4-BE49-F238E27FC236}">
                <a16:creationId xmlns:a16="http://schemas.microsoft.com/office/drawing/2014/main" id="{1EA5387D-64D8-4D6C-B109-FF4E81DF6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Proces sprint 1">
            <a:extLst>
              <a:ext uri="{FF2B5EF4-FFF2-40B4-BE49-F238E27FC236}">
                <a16:creationId xmlns:a16="http://schemas.microsoft.com/office/drawing/2014/main" id="{902ECCC4-B464-B2E1-D01F-29DEA840F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35" b="8465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5EDF35-8B27-5882-40E8-06A946760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</p:spPr>
        <p:txBody>
          <a:bodyPr>
            <a:normAutofit/>
          </a:bodyPr>
          <a:lstStyle/>
          <a:p>
            <a:r>
              <a:rPr lang="nl-NL" dirty="0"/>
              <a:t>Sprint</a:t>
            </a:r>
            <a:endParaRPr lang="nl-NL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0FC57B9-7305-57CD-D0D9-D00830571C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/>
          </a:bodyPr>
          <a:lstStyle/>
          <a:p>
            <a:r>
              <a:rPr lang="nl-NL" dirty="0"/>
              <a:t>De projecten worden gedaan in sprints.</a:t>
            </a:r>
          </a:p>
          <a:p>
            <a:r>
              <a:rPr lang="nl-NL" dirty="0"/>
              <a:t>Sprint Dat zijn delen van het project die worden verdeeld per persoon in stukken.</a:t>
            </a:r>
          </a:p>
          <a:p>
            <a:r>
              <a:rPr lang="nl-NL" dirty="0"/>
              <a:t>Als je een sprint hebt opgeleverd en handtekening van de </a:t>
            </a:r>
            <a:r>
              <a:rPr lang="nl-NL" dirty="0" err="1"/>
              <a:t>producttowner</a:t>
            </a:r>
            <a:r>
              <a:rPr lang="nl-NL" dirty="0"/>
              <a:t> hebt gekregen dan kun je de sprint afsluiten.</a:t>
            </a:r>
          </a:p>
        </p:txBody>
      </p:sp>
    </p:spTree>
    <p:extLst>
      <p:ext uri="{BB962C8B-B14F-4D97-AF65-F5344CB8AC3E}">
        <p14:creationId xmlns:p14="http://schemas.microsoft.com/office/powerpoint/2010/main" val="2676097465"/>
      </p:ext>
    </p:extLst>
  </p:cSld>
  <p:clrMapOvr>
    <a:masterClrMapping/>
  </p:clrMapOvr>
</p:sld>
</file>

<file path=ppt/theme/theme1.xml><?xml version="1.0" encoding="utf-8"?>
<a:theme xmlns:a="http://schemas.openxmlformats.org/drawingml/2006/main" name="Condensspoor">
  <a:themeElements>
    <a:clrScheme name="Condensspoor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Condensspoor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ndensspoor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TM04033937[[fn=Condensspoor]]</Template>
  <TotalTime>103</TotalTime>
  <Words>243</Words>
  <Application>Microsoft Office PowerPoint</Application>
  <PresentationFormat>Breedbeeld</PresentationFormat>
  <Paragraphs>33</Paragraphs>
  <Slides>11</Slides>
  <Notes>0</Notes>
  <HiddenSlides>0</HiddenSlides>
  <MMClips>1</MMClips>
  <ScaleCrop>false</ScaleCrop>
  <HeadingPairs>
    <vt:vector size="6" baseType="variant">
      <vt:variant>
        <vt:lpstr>Gebruikte lettertypen</vt:lpstr>
      </vt:variant>
      <vt:variant>
        <vt:i4>2</vt:i4>
      </vt:variant>
      <vt:variant>
        <vt:lpstr>Thema</vt:lpstr>
      </vt:variant>
      <vt:variant>
        <vt:i4>1</vt:i4>
      </vt:variant>
      <vt:variant>
        <vt:lpstr>Diatitels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Condensspoor</vt:lpstr>
      <vt:lpstr>Project</vt:lpstr>
      <vt:lpstr>Inleiding</vt:lpstr>
      <vt:lpstr>PowerPoint-presentatie</vt:lpstr>
      <vt:lpstr>Leer jaar 1 heeft elke periode een project</vt:lpstr>
      <vt:lpstr>Het tweede jaar is er 1 groot project</vt:lpstr>
      <vt:lpstr>Leer jaar 3 heeft 2 projecten</vt:lpstr>
      <vt:lpstr>Leer jaar 4 heeft 1 groot project</vt:lpstr>
      <vt:lpstr>scrummethode</vt:lpstr>
      <vt:lpstr>Sprint</vt:lpstr>
      <vt:lpstr>Projectdossier</vt:lpstr>
      <vt:lpstr>Einden zijn er nog vragen?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</dc:title>
  <dc:creator>Laurens Segaar</dc:creator>
  <cp:lastModifiedBy>Laurens Segaar</cp:lastModifiedBy>
  <cp:revision>1</cp:revision>
  <dcterms:created xsi:type="dcterms:W3CDTF">2023-09-22T08:00:22Z</dcterms:created>
  <dcterms:modified xsi:type="dcterms:W3CDTF">2023-09-22T09:43:53Z</dcterms:modified>
</cp:coreProperties>
</file>